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9" r:id="rId3"/>
    <p:sldId id="257" r:id="rId4"/>
    <p:sldId id="265" r:id="rId5"/>
    <p:sldId id="258" r:id="rId6"/>
    <p:sldId id="263" r:id="rId7"/>
    <p:sldId id="260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4286"/>
  </p:normalViewPr>
  <p:slideViewPr>
    <p:cSldViewPr snapToGrid="0" snapToObjects="1">
      <p:cViewPr varScale="1">
        <p:scale>
          <a:sx n="107" d="100"/>
          <a:sy n="107" d="100"/>
        </p:scale>
        <p:origin x="128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5AD53E6-CC38-255F-9644-5AB9432382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F49455-29FF-1AF2-9946-0A44BAF0C2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1D0E6F-7281-A540-BE87-8FF953DB2ED9}" type="datetimeFigureOut">
              <a:rPr lang="en-US" smtClean="0"/>
              <a:t>10/2/22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E772E7-ABB2-6D22-9D0D-37A309CC73F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based on Jack's slide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240CEB-B71C-395A-E6BC-C2D667798D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05A7AD-6762-F744-BBBC-AF018682E5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648492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9BE9C2-99FB-C343-A17A-29E0A2D15B3A}" type="datetimeFigureOut">
              <a:rPr lang="en-US" smtClean="0"/>
              <a:t>10/2/22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based on Jack's slide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96541-8AF6-444C-B886-B79EEB22B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81303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following three are all linear in parameters</a:t>
            </a:r>
          </a:p>
          <a:p>
            <a:r>
              <a:rPr lang="en-US" dirty="0"/>
              <a:t>the first is linear in parameters, linear in predictors</a:t>
            </a:r>
          </a:p>
          <a:p>
            <a:r>
              <a:rPr lang="en-US" dirty="0"/>
              <a:t>the second one is linear in parameters, but not linear in predictors.</a:t>
            </a:r>
          </a:p>
          <a:p>
            <a:r>
              <a:rPr lang="en-US" dirty="0"/>
              <a:t>The first two are additive, because each predictor has separate impact on the outcome Yi</a:t>
            </a:r>
          </a:p>
          <a:p>
            <a:r>
              <a:rPr lang="en-US" dirty="0"/>
              <a:t>The third one is linear in parameters, not linear in predictors, and Non-additive because Xi1 and Xi2 have a joint impact on Yi, not separately.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based on Jack's slide</a:t>
            </a:r>
          </a:p>
        </p:txBody>
      </p:sp>
    </p:spTree>
    <p:extLst>
      <p:ext uri="{BB962C8B-B14F-4D97-AF65-F5344CB8AC3E}">
        <p14:creationId xmlns:p14="http://schemas.microsoft.com/office/powerpoint/2010/main" val="3498171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CA" i="1" dirty="0">
                    <a:solidFill>
                      <a:schemeClr val="tx2"/>
                    </a:solidFill>
                    <a:latin typeface="Cambria Math" panose="02040503050406030204" pitchFamily="18" charset="0"/>
                  </a:rPr>
                  <a:t>the form of a general linear model is basically what we have for a classic linear regression model.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CA" dirty="0">
                    <a:solidFill>
                      <a:schemeClr val="tx2"/>
                    </a:solidFill>
                  </a:rPr>
                  <a:t>The most important thing is that we Impose Gaussian assumption on the model.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CA" sz="1200" b="0" dirty="0">
                    <a:solidFill>
                      <a:schemeClr val="tx2"/>
                    </a:solidFill>
                  </a:rPr>
                  <a:t>Outcome Yi is normally distributed with a mean </a:t>
                </a:r>
                <a:r>
                  <a:rPr lang="en-CA" sz="1200" b="0" dirty="0" err="1">
                    <a:solidFill>
                      <a:schemeClr val="tx2"/>
                    </a:solidFill>
                  </a:rPr>
                  <a:t>miu</a:t>
                </a:r>
                <a:r>
                  <a:rPr lang="en-CA" sz="1200" b="0" dirty="0">
                    <a:solidFill>
                      <a:schemeClr val="tx2"/>
                    </a:solidFill>
                  </a:rPr>
                  <a:t> and a variance sigma, and regression errors epsilon normally distributed with 0 and sigma. Therefore the gaussian assumption on Yi comes from the gaussian assumption on </a:t>
                </a:r>
                <a:r>
                  <a:rPr lang="en-CA" sz="1200" b="0" i="0" dirty="0">
                    <a:solidFill>
                      <a:schemeClr val="tx2"/>
                    </a:solidFill>
                    <a:latin typeface="Cambria Math" panose="02040503050406030204" pitchFamily="18" charset="0"/>
                  </a:rPr>
                  <a:t>𝑒𝑝𝑠𝑖𝑙𝑜𝑛</a:t>
                </a:r>
                <a:r>
                  <a:rPr lang="en-CA" sz="1200" b="0" dirty="0">
                    <a:solidFill>
                      <a:schemeClr val="tx2"/>
                    </a:solidFill>
                  </a:rPr>
                  <a:t>,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CA" sz="1200" b="0" dirty="0">
                    <a:solidFill>
                      <a:schemeClr val="tx2"/>
                    </a:solidFill>
                  </a:rPr>
                  <a:t>finally we don't impose any gaussian assumptions on on the raw outcome</a:t>
                </a:r>
                <a:r>
                  <a:rPr lang="en-CA" baseline="-25000" dirty="0">
                    <a:solidFill>
                      <a:schemeClr val="tx2"/>
                    </a:solidFill>
                  </a:rPr>
                  <a:t> </a:t>
                </a:r>
                <a:r>
                  <a:rPr lang="en-CA" baseline="0" dirty="0" err="1">
                    <a:solidFill>
                      <a:schemeClr val="tx2"/>
                    </a:solidFill>
                  </a:rPr>
                  <a:t>miu</a:t>
                </a:r>
                <a:r>
                  <a:rPr lang="en-CA" sz="1200" b="0" baseline="0" dirty="0">
                    <a:solidFill>
                      <a:schemeClr val="tx2"/>
                    </a:solidFill>
                  </a:rPr>
                  <a:t>, nor on the predictors.</a:t>
                </a: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−→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𝐴𝑙𝑡h𝑜𝑔𝑢h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𝑤𝑒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𝑎𝑠𝑠𝑢𝑚𝑒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𝐺𝑎𝑢𝑠𝑠𝑖𝑎𝑛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𝑑𝑖𝑠𝑡𝑟𝑖𝑏𝑢𝑡𝑖𝑜𝑛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𝑜𝑛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𝑡h𝑒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𝑒𝑟𝑟𝑜𝑟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𝑡𝑒𝑟𝑚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𝑡h𝑒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US" dirty="0"/>
                  <a:t> sigma</a:t>
                </a:r>
                <a:r>
                  <a:rPr lang="en-US" baseline="0" dirty="0"/>
                  <a:t> </a:t>
                </a:r>
                <a:r>
                  <a:rPr lang="en-US" dirty="0"/>
                  <a:t>can’t be modeled explicitly.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i="1" baseline="-25000" dirty="0">
                  <a:solidFill>
                    <a:schemeClr val="tx2"/>
                  </a:solidFill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CA" i="1" dirty="0">
                    <a:solidFill>
                      <a:schemeClr val="tx2"/>
                    </a:solidFill>
                    <a:latin typeface="Cambria Math" panose="02040503050406030204" pitchFamily="18" charset="0"/>
                  </a:rPr>
                  <a:t>the form of a general linear model is basically what we have for a classic linear regression model.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CA" dirty="0">
                    <a:solidFill>
                      <a:schemeClr val="tx2"/>
                    </a:solidFill>
                  </a:rPr>
                  <a:t>The most important thing is that we Impose Gaussian assumption on the model.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CA" sz="1200" b="0" dirty="0">
                    <a:solidFill>
                      <a:schemeClr val="tx2"/>
                    </a:solidFill>
                  </a:rPr>
                  <a:t>Outcome Yi is normally distributed with a mean </a:t>
                </a:r>
                <a:r>
                  <a:rPr lang="en-CA" sz="1200" b="0" dirty="0" err="1">
                    <a:solidFill>
                      <a:schemeClr val="tx2"/>
                    </a:solidFill>
                  </a:rPr>
                  <a:t>miu</a:t>
                </a:r>
                <a:r>
                  <a:rPr lang="en-CA" sz="1200" b="0" dirty="0">
                    <a:solidFill>
                      <a:schemeClr val="tx2"/>
                    </a:solidFill>
                  </a:rPr>
                  <a:t> and a variance sigma, and regression errors epsilon normally distributed with 0 and sigma. Therefore the gaussian assumption on Yi comes from the gaussian assumption on </a:t>
                </a:r>
                <a:r>
                  <a:rPr lang="en-CA" sz="1200" b="0" i="0" dirty="0">
                    <a:solidFill>
                      <a:schemeClr val="tx2"/>
                    </a:solidFill>
                    <a:latin typeface="Cambria Math" panose="02040503050406030204" pitchFamily="18" charset="0"/>
                  </a:rPr>
                  <a:t>𝑒𝑝𝑠𝑖𝑙𝑜𝑛</a:t>
                </a:r>
                <a:r>
                  <a:rPr lang="en-CA" sz="1200" b="0" dirty="0">
                    <a:solidFill>
                      <a:schemeClr val="tx2"/>
                    </a:solidFill>
                  </a:rPr>
                  <a:t>, 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CA" sz="1200" b="0" dirty="0">
                    <a:solidFill>
                      <a:schemeClr val="tx2"/>
                    </a:solidFill>
                  </a:rPr>
                  <a:t>finally we don't impose any gaussian assumptions on on the raw outcome</a:t>
                </a:r>
                <a:r>
                  <a:rPr lang="en-CA" baseline="-25000" dirty="0">
                    <a:solidFill>
                      <a:schemeClr val="tx2"/>
                    </a:solidFill>
                  </a:rPr>
                  <a:t> </a:t>
                </a:r>
                <a:r>
                  <a:rPr lang="en-CA" baseline="0" dirty="0" err="1">
                    <a:solidFill>
                      <a:schemeClr val="tx2"/>
                    </a:solidFill>
                  </a:rPr>
                  <a:t>miu</a:t>
                </a:r>
                <a:r>
                  <a:rPr lang="en-CA" sz="1200" b="0" baseline="0" dirty="0">
                    <a:solidFill>
                      <a:schemeClr val="tx2"/>
                    </a:solidFill>
                  </a:rPr>
                  <a:t>, nor on the predictors.</a:t>
                </a: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CA" b="0" i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−→ 𝐴𝑙𝑡ℎ𝑜𝑔𝑢ℎ 𝑤𝑒 𝑎𝑠𝑠𝑢𝑚𝑒 𝐺𝑎𝑢𝑠𝑠𝑖𝑎𝑛 𝑑𝑖𝑠𝑡𝑟𝑖𝑏𝑢𝑡𝑖𝑜𝑛 𝑜𝑛 𝑡ℎ𝑒 𝑒𝑟𝑟𝑜𝑟 𝑡𝑒𝑟𝑚, 𝑡ℎ𝑒 </a:t>
                </a:r>
                <a:r>
                  <a:rPr lang="en-CA" i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𝜎</a:t>
                </a:r>
                <a:r>
                  <a:rPr lang="en-US" dirty="0"/>
                  <a:t> sigma</a:t>
                </a:r>
                <a:r>
                  <a:rPr lang="en-US" baseline="0" dirty="0"/>
                  <a:t> </a:t>
                </a:r>
                <a:r>
                  <a:rPr lang="en-US" dirty="0"/>
                  <a:t>can’t be modeled explicitly.</a:t>
                </a: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sz="1200" b="0" dirty="0">
                  <a:solidFill>
                    <a:schemeClr val="tx2"/>
                  </a:solidFill>
                </a:endParaRPr>
              </a:p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lang="en-CA" i="1" baseline="-25000" dirty="0">
                  <a:solidFill>
                    <a:schemeClr val="tx2"/>
                  </a:solidFill>
                </a:endParaRPr>
              </a:p>
              <a:p>
                <a:endParaRPr lang="en-US" dirty="0"/>
              </a:p>
            </p:txBody>
          </p:sp>
        </mc:Fallback>
      </mc:AlternateContent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based on Jack's slide</a:t>
            </a:r>
          </a:p>
        </p:txBody>
      </p:sp>
    </p:spTree>
    <p:extLst>
      <p:ext uri="{BB962C8B-B14F-4D97-AF65-F5344CB8AC3E}">
        <p14:creationId xmlns:p14="http://schemas.microsoft.com/office/powerpoint/2010/main" val="17383420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i="0" dirty="0">
                <a:solidFill>
                  <a:schemeClr val="tx2"/>
                </a:solidFill>
                <a:latin typeface="+mn-lt"/>
                <a:ea typeface="Cambria Math" panose="02040503050406030204" pitchFamily="18" charset="0"/>
              </a:rPr>
              <a:t>Generalized Linear Model: </a:t>
            </a:r>
            <a:r>
              <a:rPr lang="en-CA" dirty="0"/>
              <a:t>an extension of the general linear model that allows the models response variable Yi to follow different distributions, and relate the distribution to the linear predictors by using a link function.</a:t>
            </a:r>
            <a:endParaRPr lang="en-CA" i="0" dirty="0">
              <a:solidFill>
                <a:schemeClr val="tx2"/>
              </a:solidFill>
              <a:latin typeface="+mn-lt"/>
              <a:ea typeface="Cambria Math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 Generalized Linear Model models the mean of that distribution we associate the outcome Yi with, not modeling the individual outcome value, so we don’t have the error term.</a:t>
            </a:r>
            <a:endParaRPr lang="en-CA" i="0" dirty="0">
              <a:solidFill>
                <a:schemeClr val="tx2"/>
              </a:solidFill>
              <a:latin typeface="+mn-lt"/>
              <a:ea typeface="Cambria Math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i="0" dirty="0">
              <a:solidFill>
                <a:schemeClr val="tx2"/>
              </a:solidFill>
              <a:latin typeface="+mn-lt"/>
              <a:ea typeface="Cambria Math" panose="020405030504060302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General Linear Model can be viewed as a special case of General</a:t>
            </a:r>
            <a:r>
              <a:rPr lang="en-US" b="1" dirty="0"/>
              <a:t>ized</a:t>
            </a:r>
            <a:r>
              <a:rPr lang="en-US" dirty="0"/>
              <a:t> Linear Model, with </a:t>
            </a:r>
            <a:r>
              <a:rPr lang="en-US" b="1" dirty="0"/>
              <a:t>identity</a:t>
            </a:r>
            <a:r>
              <a:rPr lang="en-US" dirty="0"/>
              <a:t> link function and </a:t>
            </a:r>
            <a:r>
              <a:rPr lang="en-US" b="1" dirty="0"/>
              <a:t>normal-distributed</a:t>
            </a:r>
            <a:r>
              <a:rPr lang="en-US" dirty="0"/>
              <a:t> outcomes.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A" i="0" dirty="0">
              <a:solidFill>
                <a:schemeClr val="tx2"/>
              </a:solidFill>
              <a:latin typeface="+mn-lt"/>
              <a:ea typeface="Cambria Math" panose="02040503050406030204" pitchFamily="18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based on Jack's slide</a:t>
            </a:r>
          </a:p>
        </p:txBody>
      </p:sp>
    </p:spTree>
    <p:extLst>
      <p:ext uri="{BB962C8B-B14F-4D97-AF65-F5344CB8AC3E}">
        <p14:creationId xmlns:p14="http://schemas.microsoft.com/office/powerpoint/2010/main" val="2460016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actually an extended exponential family, and why do we use exponential family? Because they are common and the calculation for parameters are easy! 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>
                <a:effectLst/>
                <a:latin typeface="Arial" panose="020B0604020202020204" pitchFamily="34" charset="0"/>
              </a:rPr>
              <a:t>if a distribution belongs to exponential family,</a:t>
            </a:r>
            <a:br>
              <a:rPr lang="en-CA" dirty="0"/>
            </a:br>
            <a:r>
              <a:rPr lang="en-CA" dirty="0">
                <a:effectLst/>
                <a:latin typeface="Arial" panose="020B0604020202020204" pitchFamily="34" charset="0"/>
              </a:rPr>
              <a:t>maximum likelihood estimation and inference are greatly simplified and can be handled in a unified framework</a:t>
            </a:r>
            <a:endParaRPr lang="en-CA" i="0" dirty="0">
              <a:solidFill>
                <a:schemeClr val="tx2"/>
              </a:solidFill>
              <a:latin typeface="+mn-lt"/>
              <a:ea typeface="Cambria Math" panose="02040503050406030204" pitchFamily="18" charset="0"/>
            </a:endParaRP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Compared to general linear models where the range of Yi is indefinite, Generalized Linear Models have boundaries, so that we can model some data types that are constrained to a range. Maybe the data should always be positive, or the data is categorical so on and so forth.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based on Jack's slide</a:t>
            </a:r>
          </a:p>
        </p:txBody>
      </p:sp>
    </p:spTree>
    <p:extLst>
      <p:ext uri="{BB962C8B-B14F-4D97-AF65-F5344CB8AC3E}">
        <p14:creationId xmlns:p14="http://schemas.microsoft.com/office/powerpoint/2010/main" val="12249977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above example is friendly, but there are cases mixed of both multiplicative and additive effects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based on Jack's slide</a:t>
            </a:r>
          </a:p>
        </p:txBody>
      </p:sp>
    </p:spTree>
    <p:extLst>
      <p:ext uri="{BB962C8B-B14F-4D97-AF65-F5344CB8AC3E}">
        <p14:creationId xmlns:p14="http://schemas.microsoft.com/office/powerpoint/2010/main" val="655710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029337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95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135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653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518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21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838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02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270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175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618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9/30/22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93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55D7866-985D-4D23-BF0E-72CA30F5C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53B36274-FB6D-8B71-10A7-4392596A8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731" y="4716089"/>
            <a:ext cx="6288261" cy="1573149"/>
          </a:xfrm>
          <a:prstGeom prst="rect">
            <a:avLst/>
          </a:prstGeom>
          <a:solidFill>
            <a:schemeClr val="tx1">
              <a:alpha val="30000"/>
            </a:schemeClr>
          </a:solidFill>
          <a:ln w="12700"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54E4B8-1157-AB89-5D98-C09E45A014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2747" y="4819135"/>
            <a:ext cx="3389027" cy="1273847"/>
          </a:xfrm>
        </p:spPr>
        <p:txBody>
          <a:bodyPr anchor="ctr">
            <a:normAutofit fontScale="90000"/>
          </a:bodyPr>
          <a:lstStyle/>
          <a:p>
            <a:r>
              <a:rPr lang="en-US" sz="2600" dirty="0">
                <a:solidFill>
                  <a:schemeClr val="bg1"/>
                </a:solidFill>
              </a:rPr>
              <a:t>Statsjam: General Linear Model vs Generalized Linear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57EE1EF-A1BA-71DD-52D5-370E7E758C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3912" y="4907629"/>
            <a:ext cx="2228641" cy="1185353"/>
          </a:xfrm>
        </p:spPr>
        <p:txBody>
          <a:bodyPr anchor="ctr">
            <a:normAutofit/>
          </a:bodyPr>
          <a:lstStyle/>
          <a:p>
            <a:r>
              <a:rPr lang="en-US" sz="1700" dirty="0">
                <a:solidFill>
                  <a:schemeClr val="bg1"/>
                </a:solidFill>
              </a:rPr>
              <a:t>2022. Oct. 03 </a:t>
            </a:r>
          </a:p>
          <a:p>
            <a:r>
              <a:rPr lang="en-US" sz="1700" dirty="0">
                <a:solidFill>
                  <a:schemeClr val="bg1"/>
                </a:solidFill>
              </a:rPr>
              <a:t>Bzdok lab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7962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722114" y="5495733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3219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4DDE-B4C7-66FC-1D6E-673AB80DD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Recap of Last week on </a:t>
            </a:r>
            <a:r>
              <a:rPr lang="en-US" b="1" dirty="0"/>
              <a:t>Linearity </a:t>
            </a:r>
            <a:r>
              <a:rPr lang="en-US" dirty="0"/>
              <a:t>and </a:t>
            </a:r>
            <a:r>
              <a:rPr lang="en-US" b="1" dirty="0"/>
              <a:t>Additivity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8EC616-3816-DD49-B6B7-2E9ED6AA6EB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20718" y="2112579"/>
                <a:ext cx="11761076" cy="4059621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CA" sz="2800" dirty="0"/>
                  <a:t>We say a given model is “linear” if the model is </a:t>
                </a:r>
                <a:r>
                  <a:rPr lang="en-CA" sz="2800" i="1" dirty="0"/>
                  <a:t>linear in its parameters, </a:t>
                </a:r>
                <a:r>
                  <a:rPr lang="en-CA" sz="2800" dirty="0"/>
                  <a:t>not </a:t>
                </a:r>
                <a:r>
                  <a:rPr lang="en-CA" sz="2800" b="0" dirty="0">
                    <a:solidFill>
                      <a:schemeClr val="tx2"/>
                    </a:solidFill>
                  </a:rPr>
                  <a:t>necessarily linear</a:t>
                </a:r>
                <a:r>
                  <a:rPr lang="zh-CN" altLang="en-US" sz="2800" b="0" dirty="0">
                    <a:solidFill>
                      <a:schemeClr val="tx2"/>
                    </a:solidFill>
                  </a:rPr>
                  <a:t> </a:t>
                </a:r>
                <a:r>
                  <a:rPr lang="en-CA" altLang="zh-CN" sz="2800" b="0" dirty="0">
                    <a:solidFill>
                      <a:schemeClr val="tx2"/>
                    </a:solidFill>
                  </a:rPr>
                  <a:t>in its predictors (input variables)</a:t>
                </a:r>
                <a:r>
                  <a:rPr lang="en-CA" sz="2800" i="1" dirty="0"/>
                  <a:t>. </a:t>
                </a:r>
              </a:p>
              <a:p>
                <a14:m>
                  <m:oMath xmlns:m="http://schemas.openxmlformats.org/officeDocument/2006/math">
                    <m:r>
                      <a:rPr lang="en-CA" sz="28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sz="28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A" sz="28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sz="28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CA" sz="2800" b="0" i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sz="28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sz="28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n-CA" sz="28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d>
                      <m:d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sz="28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sz="2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e>
                    </m:d>
                    <m:r>
                      <a:rPr lang="en-CA" sz="28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CA" sz="28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ϵ</m:t>
                    </m:r>
                    <m:r>
                      <a:rPr lang="en-CA" sz="28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A" sz="28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sz="2800" b="0" i="1" dirty="0">
                    <a:solidFill>
                      <a:schemeClr val="tx2"/>
                    </a:solidFill>
                  </a:rPr>
                  <a:t>, </a:t>
                </a:r>
                <a:r>
                  <a:rPr lang="en-CA" sz="2800" b="0" dirty="0">
                    <a:solidFill>
                      <a:schemeClr val="tx2"/>
                    </a:solidFill>
                  </a:rPr>
                  <a:t>where</a:t>
                </a:r>
                <a:r>
                  <a:rPr lang="en-CA" sz="2800" b="0" i="1" dirty="0">
                    <a:solidFill>
                      <a:schemeClr val="tx2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d>
                      <m:d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𝑖𝑝</m:t>
                            </m:r>
                          </m:sub>
                        </m:sSub>
                      </m:e>
                    </m:d>
                  </m:oMath>
                </a14:m>
                <a:r>
                  <a:rPr lang="en-CA" sz="2800" b="0" i="1" dirty="0">
                    <a:solidFill>
                      <a:schemeClr val="tx2"/>
                    </a:solidFill>
                  </a:rPr>
                  <a:t> </a:t>
                </a:r>
                <a:r>
                  <a:rPr lang="en-CA" sz="2800" b="0" dirty="0">
                    <a:solidFill>
                      <a:schemeClr val="tx2"/>
                    </a:solidFill>
                  </a:rPr>
                  <a:t>doesn’t have to be a linear function of</a:t>
                </a:r>
                <a:r>
                  <a:rPr lang="en-CA" sz="2800" b="0" i="1" baseline="-25000" dirty="0">
                    <a:solidFill>
                      <a:schemeClr val="tx2"/>
                    </a:solidFill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𝑖𝑝</m:t>
                        </m:r>
                      </m:sub>
                    </m:sSub>
                  </m:oMath>
                </a14:m>
                <a:endParaRPr lang="en-CA" sz="2800" i="1" dirty="0"/>
              </a:p>
              <a:p>
                <a:r>
                  <a:rPr lang="en-CA" i="1" dirty="0"/>
                  <a:t>Linear Model Examples: </a:t>
                </a:r>
                <a:endParaRPr lang="en-CA" sz="2400" b="0" i="1" baseline="-25000" dirty="0">
                  <a:solidFill>
                    <a:schemeClr val="tx2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CA" sz="24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sz="24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A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4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4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ϵ</m:t>
                    </m:r>
                    <m:r>
                      <a:rPr lang="en-CA" sz="24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CA" sz="2400" i="1" dirty="0">
                    <a:solidFill>
                      <a:schemeClr val="tx2"/>
                    </a:solidFill>
                    <a:latin typeface="Cambria Math" panose="02040503050406030204" pitchFamily="18" charset="0"/>
                  </a:rPr>
                  <a:t> </a:t>
                </a:r>
                <a:r>
                  <a:rPr lang="en-CA" sz="2400" i="1" dirty="0">
                    <a:solidFill>
                      <a:schemeClr val="tx2"/>
                    </a:solidFill>
                    <a:latin typeface="Cambria Math" panose="02040503050406030204" pitchFamily="18" charset="0"/>
                    <a:sym typeface="Wingdings" pitchFamily="2" charset="2"/>
                  </a:rPr>
                  <a:t> </a:t>
                </a:r>
                <a:r>
                  <a:rPr lang="en-CA" i="1" dirty="0">
                    <a:solidFill>
                      <a:schemeClr val="tx2"/>
                    </a:solidFill>
                    <a:sym typeface="Wingdings" pitchFamily="2" charset="2"/>
                  </a:rPr>
                  <a:t>linear and additive, Multiple Linear Regression</a:t>
                </a:r>
                <a:endParaRPr lang="en-CA" i="1" dirty="0">
                  <a:solidFill>
                    <a:schemeClr val="tx2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CA" sz="24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sz="24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A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4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4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d>
                      <m:d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A" sz="240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𝑖𝑝</m:t>
                            </m:r>
                          </m:sub>
                          <m:sup>
                            <m:r>
                              <a:rPr lang="en-CA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</m:e>
                    </m:d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ϵ</m:t>
                    </m:r>
                    <m:r>
                      <a:rPr lang="en-CA" sz="24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CA" sz="2400" b="0" i="1" dirty="0">
                    <a:solidFill>
                      <a:schemeClr val="tx2"/>
                    </a:solidFill>
                  </a:rPr>
                  <a:t> </a:t>
                </a:r>
                <a:r>
                  <a:rPr lang="en-CA" sz="2400" b="0" i="1" dirty="0">
                    <a:solidFill>
                      <a:schemeClr val="tx2"/>
                    </a:solidFill>
                    <a:sym typeface="Wingdings" pitchFamily="2" charset="2"/>
                  </a:rPr>
                  <a:t> linear and additive, </a:t>
                </a:r>
                <a:r>
                  <a:rPr lang="en-CA" i="1" dirty="0">
                    <a:solidFill>
                      <a:schemeClr val="tx2"/>
                    </a:solidFill>
                    <a:sym typeface="Wingdings" pitchFamily="2" charset="2"/>
                  </a:rPr>
                  <a:t>P</a:t>
                </a:r>
                <a:r>
                  <a:rPr lang="en-CA" sz="2400" b="0" i="1" dirty="0">
                    <a:solidFill>
                      <a:schemeClr val="tx2"/>
                    </a:solidFill>
                    <a:sym typeface="Wingdings" pitchFamily="2" charset="2"/>
                  </a:rPr>
                  <a:t>olynomial </a:t>
                </a:r>
                <a:r>
                  <a:rPr lang="en-CA" i="1" dirty="0">
                    <a:solidFill>
                      <a:schemeClr val="tx2"/>
                    </a:solidFill>
                    <a:sym typeface="Wingdings" pitchFamily="2" charset="2"/>
                  </a:rPr>
                  <a:t>R</a:t>
                </a:r>
                <a:r>
                  <a:rPr lang="en-CA" sz="2400" b="0" i="1" dirty="0">
                    <a:solidFill>
                      <a:schemeClr val="tx2"/>
                    </a:solidFill>
                    <a:sym typeface="Wingdings" pitchFamily="2" charset="2"/>
                  </a:rPr>
                  <a:t>egression</a:t>
                </a:r>
                <a:endParaRPr lang="en-CA" sz="2400" b="0" i="1" dirty="0">
                  <a:solidFill>
                    <a:schemeClr val="tx2"/>
                  </a:solidFill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CA" sz="24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sz="24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A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4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4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CA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CA" sz="24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d>
                      <m:dPr>
                        <m:ctrlPr>
                          <a:rPr lang="en-CA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𝑖𝑝</m:t>
                            </m:r>
                          </m:sub>
                          <m:sup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p>
                        </m:sSubSup>
                      </m:e>
                    </m:d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sty m:val="p"/>
                      </m:rP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ϵ</m:t>
                    </m:r>
                    <m:r>
                      <a:rPr lang="en-CA" sz="24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CA" sz="2400" b="0" i="1" dirty="0">
                    <a:solidFill>
                      <a:schemeClr val="tx2"/>
                    </a:solidFill>
                  </a:rPr>
                  <a:t> </a:t>
                </a:r>
                <a:r>
                  <a:rPr lang="en-CA" sz="2400" b="0" i="1" dirty="0">
                    <a:solidFill>
                      <a:schemeClr val="tx2"/>
                    </a:solidFill>
                    <a:sym typeface="Wingdings" pitchFamily="2" charset="2"/>
                  </a:rPr>
                  <a:t> linear and non-additive</a:t>
                </a:r>
                <a:endParaRPr lang="en-CA" b="0" i="1" dirty="0">
                  <a:solidFill>
                    <a:schemeClr val="tx2"/>
                  </a:solidFill>
                </a:endParaRPr>
              </a:p>
              <a:p>
                <a:pPr lvl="1"/>
                <a:endParaRPr lang="en-CA" i="1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E8EC616-3816-DD49-B6B7-2E9ED6AA6E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20718" y="2112579"/>
                <a:ext cx="11761076" cy="4059621"/>
              </a:xfrm>
              <a:blipFill>
                <a:blip r:embed="rId3"/>
                <a:stretch>
                  <a:fillRect l="-863" t="-1558" r="-4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15EBBC-B1D3-0CE8-F776-F4B4922D7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based on Jack's slide</a:t>
            </a:r>
          </a:p>
        </p:txBody>
      </p:sp>
    </p:spTree>
    <p:extLst>
      <p:ext uri="{BB962C8B-B14F-4D97-AF65-F5344CB8AC3E}">
        <p14:creationId xmlns:p14="http://schemas.microsoft.com/office/powerpoint/2010/main" val="674109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C88E88-A9EF-91B3-D06F-F489AA04E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General Linear Model – </a:t>
            </a:r>
            <a:r>
              <a:rPr lang="en-CA" altLang="zh-CN" b="1" dirty="0"/>
              <a:t>Gaussian assumption</a:t>
            </a:r>
            <a:r>
              <a:rPr lang="en-US" dirty="0"/>
              <a:t>!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39FBA2-89C7-BFAA-6BE0-83EB2E6E162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96883" y="2186151"/>
                <a:ext cx="11737461" cy="4404653"/>
              </a:xfrm>
            </p:spPr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CA" sz="280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sz="2800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A" sz="28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sz="28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sz="28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r>
                      <a:rPr lang="en-CA" sz="28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CA" sz="2800" b="1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𝝐</m:t>
                    </m:r>
                    <m:r>
                      <a:rPr lang="en-CA" sz="2800" b="1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endParaRPr lang="en-CA" sz="2800" b="1" i="1" baseline="-25000" dirty="0">
                  <a:solidFill>
                    <a:schemeClr val="tx2"/>
                  </a:solidFill>
                </a:endParaRPr>
              </a:p>
              <a:p>
                <a:r>
                  <a:rPr lang="en-CA" dirty="0">
                    <a:solidFill>
                      <a:schemeClr val="tx2"/>
                    </a:solidFill>
                  </a:rPr>
                  <a:t>where </a:t>
                </a:r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i="1" baseline="-250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CA" sz="2800" b="0" i="1" dirty="0">
                    <a:solidFill>
                      <a:schemeClr val="tx2"/>
                    </a:solidFill>
                  </a:rPr>
                  <a:t> ~ </a:t>
                </a:r>
                <a:r>
                  <a:rPr lang="en-CA" sz="2800" b="0" dirty="0">
                    <a:solidFill>
                      <a:schemeClr val="tx2"/>
                    </a:solidFill>
                  </a:rPr>
                  <a:t>Normal (</a:t>
                </a:r>
                <a14:m>
                  <m:oMath xmlns:m="http://schemas.openxmlformats.org/officeDocument/2006/math">
                    <m:r>
                      <a:rPr lang="en-CA" sz="28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CA" sz="2800" b="0" baseline="-25000" dirty="0">
                    <a:solidFill>
                      <a:schemeClr val="tx2"/>
                    </a:solidFill>
                  </a:rPr>
                  <a:t>i </a:t>
                </a:r>
                <a:r>
                  <a:rPr lang="en-CA" dirty="0">
                    <a:solidFill>
                      <a:schemeClr val="tx2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CA" sz="2800" b="0" dirty="0">
                    <a:solidFill>
                      <a:schemeClr val="tx2"/>
                    </a:solidFill>
                  </a:rPr>
                  <a:t>) and </a:t>
                </a:r>
                <a14:m>
                  <m:oMath xmlns:m="http://schemas.openxmlformats.org/officeDocument/2006/math">
                    <m:r>
                      <a:rPr lang="en-CA" b="1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𝝐</m:t>
                    </m:r>
                    <m:r>
                      <a:rPr lang="en-CA" b="1" i="1" baseline="-250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𝒊</m:t>
                    </m:r>
                  </m:oMath>
                </a14:m>
                <a:r>
                  <a:rPr lang="en-CA" b="1" i="1" baseline="-25000" dirty="0">
                    <a:solidFill>
                      <a:schemeClr val="tx2"/>
                    </a:solidFill>
                  </a:rPr>
                  <a:t> </a:t>
                </a:r>
                <a:r>
                  <a:rPr lang="en-CA" i="1" dirty="0">
                    <a:solidFill>
                      <a:schemeClr val="tx2"/>
                    </a:solidFill>
                  </a:rPr>
                  <a:t>~ </a:t>
                </a:r>
                <a:r>
                  <a:rPr lang="en-CA" dirty="0">
                    <a:solidFill>
                      <a:schemeClr val="tx2"/>
                    </a:solidFill>
                  </a:rPr>
                  <a:t>Normal (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r>
                  <a:rPr lang="en-CA" dirty="0">
                    <a:solidFill>
                      <a:schemeClr val="tx2"/>
                    </a:solidFill>
                  </a:rPr>
                  <a:t>, </a:t>
                </a:r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𝜎</m:t>
                    </m:r>
                  </m:oMath>
                </a14:m>
                <a:r>
                  <a:rPr lang="en-CA" dirty="0">
                    <a:solidFill>
                      <a:schemeClr val="tx2"/>
                    </a:solidFill>
                  </a:rPr>
                  <a:t>)</a:t>
                </a:r>
              </a:p>
              <a:p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CA" baseline="-25000" dirty="0" err="1">
                    <a:solidFill>
                      <a:schemeClr val="tx2"/>
                    </a:solidFill>
                  </a:rPr>
                  <a:t>i</a:t>
                </a:r>
                <a:r>
                  <a:rPr lang="en-CA" baseline="-25000" dirty="0">
                    <a:solidFill>
                      <a:schemeClr val="tx2"/>
                    </a:solidFill>
                  </a:rPr>
                  <a:t> </a:t>
                </a:r>
                <a:r>
                  <a:rPr lang="en-CA" dirty="0">
                    <a:solidFill>
                      <a:schemeClr val="tx2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𝑖𝑝</m:t>
                        </m:r>
                      </m:sub>
                    </m:sSub>
                  </m:oMath>
                </a14:m>
                <a:r>
                  <a:rPr lang="zh-CN" altLang="en-US" dirty="0">
                    <a:solidFill>
                      <a:schemeClr val="tx2"/>
                    </a:solidFill>
                  </a:rPr>
                  <a:t> </a:t>
                </a:r>
                <a:r>
                  <a:rPr lang="en-US" altLang="zh-CN" dirty="0">
                    <a:solidFill>
                      <a:schemeClr val="tx2"/>
                    </a:solidFill>
                  </a:rPr>
                  <a:t>=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altLang="zh-CN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CA" altLang="zh-CN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acc>
                      <m:accPr>
                        <m:chr m:val="⃗"/>
                        <m:ctrlPr>
                          <a:rPr lang="en-CA" altLang="zh-CN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</m:acc>
                    <m:acc>
                      <m:accPr>
                        <m:chr m:val="⃗"/>
                        <m:ctrlPr>
                          <a:rPr lang="en-CA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m:rPr>
                            <m:nor/>
                          </m:rPr>
                          <a:rPr lang="en-CA" i="1" baseline="-25000" dirty="0" err="1">
                            <a:solidFill>
                              <a:schemeClr val="tx2"/>
                            </a:solidFill>
                          </a:rPr>
                          <m:t>i</m:t>
                        </m:r>
                      </m:e>
                    </m:acc>
                  </m:oMath>
                </a14:m>
                <a:r>
                  <a:rPr lang="en-CA" i="1" dirty="0">
                    <a:solidFill>
                      <a:schemeClr val="tx2"/>
                    </a:solidFill>
                    <a:sym typeface="Wingdings" pitchFamily="2" charset="2"/>
                  </a:rPr>
                  <a:t> no Gaussian assumption</a:t>
                </a:r>
              </a:p>
              <a:p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CA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m:rPr>
                            <m:nor/>
                          </m:rPr>
                          <a:rPr lang="en-CA" i="1" baseline="-25000" dirty="0" err="1">
                            <a:solidFill>
                              <a:schemeClr val="tx2"/>
                            </a:solidFill>
                          </a:rPr>
                          <m:t>i</m:t>
                        </m:r>
                      </m:e>
                    </m:acc>
                  </m:oMath>
                </a14:m>
                <a:r>
                  <a:rPr lang="en-CA" i="1" dirty="0">
                    <a:solidFill>
                      <a:schemeClr val="tx2"/>
                    </a:solidFill>
                    <a:sym typeface="Wingdings" pitchFamily="2" charset="2"/>
                  </a:rPr>
                  <a:t>  no Gaussian assumption</a:t>
                </a:r>
              </a:p>
              <a:p>
                <a:r>
                  <a:rPr lang="en-US" dirty="0"/>
                  <a:t>Including: </a:t>
                </a:r>
              </a:p>
              <a:p>
                <a:pPr lvl="1"/>
                <a:r>
                  <a:rPr lang="en-US" dirty="0"/>
                  <a:t>multiple linear regression, </a:t>
                </a:r>
              </a:p>
              <a:p>
                <a:pPr lvl="1"/>
                <a:r>
                  <a:rPr lang="en-US" dirty="0"/>
                  <a:t>ANOVA</a:t>
                </a:r>
              </a:p>
              <a:p>
                <a:pPr lvl="1"/>
                <a:r>
                  <a:rPr lang="en-US" dirty="0"/>
                  <a:t>T-test</a:t>
                </a:r>
              </a:p>
              <a:p>
                <a:pPr lvl="1"/>
                <a:r>
                  <a:rPr lang="en-US" dirty="0"/>
                  <a:t>…</a:t>
                </a:r>
              </a:p>
              <a:p>
                <a:pPr lvl="1"/>
                <a:endParaRPr lang="en-CA" i="1" dirty="0">
                  <a:solidFill>
                    <a:schemeClr val="tx2"/>
                  </a:solidFill>
                  <a:latin typeface="Cambria Math" panose="02040503050406030204" pitchFamily="18" charset="0"/>
                </a:endParaRPr>
              </a:p>
              <a:p>
                <a:endParaRPr lang="en-CA" i="1" dirty="0">
                  <a:solidFill>
                    <a:schemeClr val="tx2"/>
                  </a:solidFill>
                  <a:sym typeface="Wingdings" pitchFamily="2" charset="2"/>
                </a:endParaRPr>
              </a:p>
              <a:p>
                <a:endParaRPr lang="en-CA" i="1" baseline="-25000" dirty="0">
                  <a:solidFill>
                    <a:schemeClr val="tx2"/>
                  </a:solidFill>
                </a:endParaRPr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E39FBA2-89C7-BFAA-6BE0-83EB2E6E16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96883" y="2186151"/>
                <a:ext cx="11737461" cy="4404653"/>
              </a:xfrm>
              <a:blipFill>
                <a:blip r:embed="rId3"/>
                <a:stretch>
                  <a:fillRect l="-865" t="-288" b="-17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944434-3630-918E-C052-16DBC6113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Based on Danilo's slides</a:t>
            </a:r>
          </a:p>
        </p:txBody>
      </p:sp>
    </p:spTree>
    <p:extLst>
      <p:ext uri="{BB962C8B-B14F-4D97-AF65-F5344CB8AC3E}">
        <p14:creationId xmlns:p14="http://schemas.microsoft.com/office/powerpoint/2010/main" val="3510730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8A4A0-41D8-A913-6217-D696AED39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Strict additivity and linearity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48A94E-CBBE-1CC6-D315-CB8D41A7BB8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1891" y="2478024"/>
                <a:ext cx="11091553" cy="3694176"/>
              </a:xfrm>
            </p:spPr>
            <p:txBody>
              <a:bodyPr/>
              <a:lstStyle/>
              <a:p>
                <a:r>
                  <a:rPr lang="en-US" dirty="0"/>
                  <a:t>No interaction between predictors.</a:t>
                </a:r>
              </a:p>
              <a:p>
                <a:r>
                  <a:rPr lang="en-CA" dirty="0"/>
                  <a:t>an increase of a feature by one unit can be directly translated into an increase/decrease of the predicted outcome </a:t>
                </a:r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CA" baseline="-25000" dirty="0" err="1">
                    <a:solidFill>
                      <a:schemeClr val="tx2"/>
                    </a:solidFill>
                  </a:rPr>
                  <a:t>i</a:t>
                </a:r>
                <a:r>
                  <a:rPr lang="en-CA" baseline="-25000" dirty="0">
                    <a:solidFill>
                      <a:schemeClr val="tx2"/>
                    </a:solidFill>
                  </a:rPr>
                  <a:t> </a:t>
                </a:r>
                <a:r>
                  <a:rPr lang="en-CA" dirty="0"/>
                  <a:t>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CA" baseline="-25000" dirty="0" err="1">
                    <a:solidFill>
                      <a:schemeClr val="tx2"/>
                    </a:solidFill>
                  </a:rPr>
                  <a:t>i</a:t>
                </a:r>
                <a:r>
                  <a:rPr lang="en-CA" baseline="-25000" dirty="0">
                    <a:solidFill>
                      <a:schemeClr val="tx2"/>
                    </a:solidFill>
                  </a:rPr>
                  <a:t> </a:t>
                </a:r>
                <a:r>
                  <a:rPr lang="en-CA" dirty="0">
                    <a:solidFill>
                      <a:schemeClr val="tx2"/>
                    </a:solidFill>
                  </a:rPr>
                  <a:t>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𝑖𝑝</m:t>
                        </m:r>
                      </m:sub>
                    </m:sSub>
                  </m:oMath>
                </a14:m>
                <a:endParaRPr lang="en-CA" dirty="0"/>
              </a:p>
              <a:p>
                <a:pPr lvl="1"/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CA" baseline="-25000" dirty="0" err="1">
                    <a:solidFill>
                      <a:schemeClr val="tx2"/>
                    </a:solidFill>
                  </a:rPr>
                  <a:t>i</a:t>
                </a:r>
                <a:r>
                  <a:rPr lang="en-CA" baseline="-25000" dirty="0">
                    <a:solidFill>
                      <a:schemeClr val="tx2"/>
                    </a:solidFill>
                  </a:rPr>
                  <a:t> </a:t>
                </a:r>
                <a:r>
                  <a:rPr lang="en-CA" dirty="0">
                    <a:solidFill>
                      <a:schemeClr val="tx2"/>
                    </a:solidFill>
                  </a:rPr>
                  <a:t>‘=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+1)</m:t>
                    </m:r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𝑖𝑝</m:t>
                        </m:r>
                      </m:sub>
                    </m:sSub>
                  </m:oMath>
                </a14:m>
                <a:r>
                  <a:rPr lang="en-CA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𝑖𝑝</m:t>
                        </m:r>
                      </m:sub>
                    </m:sSub>
                    <m:r>
                      <a:rPr lang="en-CA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CA" dirty="0"/>
                  <a:t> 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CA" dirty="0"/>
                  <a:t> = </a:t>
                </a:r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CA" baseline="-25000" dirty="0" err="1">
                    <a:solidFill>
                      <a:schemeClr val="tx2"/>
                    </a:solidFill>
                  </a:rPr>
                  <a:t>i</a:t>
                </a:r>
                <a:r>
                  <a:rPr lang="en-CA" baseline="-25000" dirty="0">
                    <a:solidFill>
                      <a:schemeClr val="tx2"/>
                    </a:solidFill>
                  </a:rPr>
                  <a:t> </a:t>
                </a:r>
                <a:r>
                  <a:rPr lang="en-CA" dirty="0">
                    <a:solidFill>
                      <a:schemeClr val="tx2"/>
                    </a:solidFill>
                  </a:rPr>
                  <a:t>+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CA" dirty="0"/>
              </a:p>
              <a:p>
                <a:pPr lvl="1"/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448A94E-CBBE-1CC6-D315-CB8D41A7BB8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1891" y="2478024"/>
                <a:ext cx="11091553" cy="3694176"/>
              </a:xfrm>
              <a:blipFill>
                <a:blip r:embed="rId2"/>
                <a:stretch>
                  <a:fillRect l="-914" t="-1370" r="-6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A3A9163-B6F3-C31E-03A1-C661DC340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based on Jack's slide</a:t>
            </a:r>
          </a:p>
        </p:txBody>
      </p:sp>
    </p:spTree>
    <p:extLst>
      <p:ext uri="{BB962C8B-B14F-4D97-AF65-F5344CB8AC3E}">
        <p14:creationId xmlns:p14="http://schemas.microsoft.com/office/powerpoint/2010/main" val="27465281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764B9-FAB9-078B-C46E-E46387C44E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</a:t>
            </a:r>
            <a:r>
              <a:rPr lang="en-US" b="1" dirty="0"/>
              <a:t>ized</a:t>
            </a:r>
            <a:r>
              <a:rPr lang="en-US" dirty="0"/>
              <a:t> Linear Model (</a:t>
            </a:r>
            <a:r>
              <a:rPr lang="en-US" dirty="0" err="1"/>
              <a:t>GizedLM</a:t>
            </a:r>
            <a:r>
              <a:rPr lang="en-US" dirty="0"/>
              <a:t>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89841A-66B8-0E0B-D90E-5648BBE316A4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01882" y="2333297"/>
                <a:ext cx="11768445" cy="4023053"/>
              </a:xfrm>
            </p:spPr>
            <p:txBody>
              <a:bodyPr>
                <a:normAutofit fontScale="92500" lnSpcReduction="10000"/>
              </a:bodyPr>
              <a:lstStyle/>
              <a:p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i="1" baseline="-250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n-CA" sz="28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  <m:r>
                      <a:rPr lang="en-CA" sz="28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)</m:t>
                    </m:r>
                    <m:r>
                      <a:rPr lang="en-CA" sz="28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 sz="28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i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 sz="2800" i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𝑖𝑝</m:t>
                        </m:r>
                      </m:sub>
                    </m:sSub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n-CA" sz="2800" b="0" i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()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>
                    <a:sym typeface="Wingdings" pitchFamily="2" charset="2"/>
                  </a:rPr>
                  <a:t> link function / transformation of the outcome, e.g. 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Logistic regression: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r>
                      <a:rPr lang="en-CA" b="0" i="1" smtClean="0">
                        <a:latin typeface="Cambria Math" panose="02040503050406030204" pitchFamily="18" charset="0"/>
                      </a:rPr>
                      <m:t>𝑙𝑜𝑔</m:t>
                    </m:r>
                    <m:f>
                      <m:f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m:rPr>
                            <m:nor/>
                          </m:rPr>
                          <a:rPr lang="en-CA" baseline="-25000" dirty="0" err="1">
                            <a:solidFill>
                              <a:schemeClr val="tx2"/>
                            </a:solidFill>
                          </a:rPr>
                          <m:t>i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m:rPr>
                            <m:nor/>
                          </m:rPr>
                          <a:rPr lang="en-CA" baseline="-25000" dirty="0" err="1">
                            <a:solidFill>
                              <a:schemeClr val="tx2"/>
                            </a:solidFill>
                          </a:rPr>
                          <m:t>i</m:t>
                        </m:r>
                      </m:den>
                    </m:f>
                  </m:oMath>
                </a14:m>
                <a:r>
                  <a:rPr lang="en-CA" b="0" dirty="0"/>
                  <a:t> / </a:t>
                </a:r>
                <a14:m>
                  <m:oMath xmlns:m="http://schemas.openxmlformats.org/officeDocument/2006/math">
                    <m:r>
                      <a:rPr lang="en-CA" i="1">
                        <a:latin typeface="Cambria Math" panose="02040503050406030204" pitchFamily="18" charset="0"/>
                      </a:rPr>
                      <m:t>𝑙𝑜𝑔</m:t>
                    </m:r>
                    <m:f>
                      <m:fPr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m:rPr>
                            <m:nor/>
                          </m:rPr>
                          <a:rPr lang="en-CA" baseline="-25000" dirty="0" err="1">
                            <a:solidFill>
                              <a:schemeClr val="tx2"/>
                            </a:solidFill>
                          </a:rPr>
                          <m:t>i</m:t>
                        </m:r>
                      </m:num>
                      <m:den>
                        <m:r>
                          <a:rPr lang="en-CA" b="0" i="1" dirty="0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CA" i="1"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𝜇</m:t>
                        </m:r>
                        <m:r>
                          <m:rPr>
                            <m:nor/>
                          </m:rPr>
                          <a:rPr lang="en-CA" baseline="-25000" dirty="0" err="1">
                            <a:solidFill>
                              <a:schemeClr val="tx2"/>
                            </a:solidFill>
                          </a:rPr>
                          <m:t>i</m:t>
                        </m:r>
                      </m:den>
                    </m:f>
                  </m:oMath>
                </a14:m>
                <a:endParaRPr lang="en-CA" b="0" dirty="0"/>
              </a:p>
              <a:p>
                <a:pPr lvl="1"/>
                <a:r>
                  <a:rPr lang="en-US" dirty="0"/>
                  <a:t>Linear regression: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</m:oMath>
                </a14:m>
                <a:endParaRPr lang="en-US" dirty="0"/>
              </a:p>
              <a:p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i="1" baseline="-250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~ some distribution from the exponential family with mean </a:t>
                </a:r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</m:oMath>
                </a14:m>
                <a:r>
                  <a:rPr lang="en-US" dirty="0"/>
                  <a:t>, e.g.</a:t>
                </a:r>
              </a:p>
              <a:p>
                <a:pPr lvl="1"/>
                <a:r>
                  <a:rPr lang="en-US" dirty="0"/>
                  <a:t>Logistic regression: </a:t>
                </a:r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i="1" baseline="-250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~ Bernoulli (p</a:t>
                </a:r>
                <a:r>
                  <a:rPr lang="en-US" baseline="-25000" dirty="0"/>
                  <a:t>i</a:t>
                </a:r>
                <a:r>
                  <a:rPr lang="en-US" dirty="0"/>
                  <a:t>), </a:t>
                </a:r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  <m:r>
                      <a:rPr lang="en-CA" i="1" baseline="-25000" dirty="0" err="1">
                        <a:solidFill>
                          <a:schemeClr val="tx2"/>
                        </a:solidFill>
                      </a:rPr>
                      <m:t> </m:t>
                    </m:r>
                  </m:oMath>
                </a14:m>
                <a:r>
                  <a:rPr lang="en-US" dirty="0"/>
                  <a:t>= p</a:t>
                </a:r>
                <a:r>
                  <a:rPr lang="en-US" baseline="-25000" dirty="0"/>
                  <a:t>i </a:t>
                </a:r>
                <a:r>
                  <a:rPr lang="en-US" dirty="0">
                    <a:sym typeface="Wingdings" pitchFamily="2" charset="2"/>
                  </a:rPr>
                  <a:t>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</m:ctrlPr>
                      </m:fPr>
                      <m:num>
                        <m:r>
                          <a:rPr lang="en-CA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</m:t>
                        </m:r>
                      </m:num>
                      <m:den>
                        <m:r>
                          <a:rPr lang="en-CA" b="0" i="1" smtClean="0">
                            <a:latin typeface="Cambria Math" panose="02040503050406030204" pitchFamily="18" charset="0"/>
                            <a:sym typeface="Wingdings" pitchFamily="2" charset="2"/>
                          </a:rPr>
                          <m:t>1+</m:t>
                        </m:r>
                        <m:sSup>
                          <m:sSupPr>
                            <m:ctrlPr>
                              <a:rPr lang="en-CA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</m:ctrlPr>
                          </m:sSupPr>
                          <m:e>
                            <m:r>
                              <a:rPr lang="en-CA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𝑒</m:t>
                            </m:r>
                          </m:e>
                          <m:sup>
                            <m:r>
                              <a:rPr lang="en-CA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−(</m:t>
                            </m:r>
                            <m:sSub>
                              <m:sSubPr>
                                <m:ctrlPr>
                                  <a:rPr lang="en-CA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CA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𝛽</m:t>
                                </m:r>
                              </m:e>
                              <m:sub>
                                <m:r>
                                  <a:rPr lang="en-CA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sub>
                            </m:sSub>
                            <m:r>
                              <a:rPr lang="en-CA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  <m:r>
                              <a:rPr lang="en-CA" b="0" i="1" smtClean="0">
                                <a:latin typeface="Cambria Math" panose="02040503050406030204" pitchFamily="18" charset="0"/>
                                <a:sym typeface="Wingdings" pitchFamily="2" charset="2"/>
                              </a:rPr>
                              <m:t>)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/>
                  <a:t> / ~ Binomial (</a:t>
                </a:r>
                <a:r>
                  <a:rPr lang="en-US" dirty="0" err="1"/>
                  <a:t>n</a:t>
                </a:r>
                <a:r>
                  <a:rPr lang="en-US" baseline="-25000" dirty="0" err="1"/>
                  <a:t>i</a:t>
                </a:r>
                <a:r>
                  <a:rPr lang="en-US" dirty="0"/>
                  <a:t>, p</a:t>
                </a:r>
                <a:r>
                  <a:rPr lang="en-US" baseline="-25000" dirty="0"/>
                  <a:t>i</a:t>
                </a:r>
                <a:r>
                  <a:rPr lang="en-US" dirty="0"/>
                  <a:t>) / ~ Multinomial (</a:t>
                </a:r>
                <a:r>
                  <a:rPr lang="en-US" dirty="0" err="1"/>
                  <a:t>n</a:t>
                </a:r>
                <a:r>
                  <a:rPr lang="en-US" baseline="-25000" dirty="0" err="1"/>
                  <a:t>i</a:t>
                </a:r>
                <a:r>
                  <a:rPr lang="en-US" dirty="0"/>
                  <a:t>,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 baseline="-25000" dirty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acc>
                  </m:oMath>
                </a14:m>
                <a:r>
                  <a:rPr lang="en-US" dirty="0"/>
                  <a:t>) / ~ Categorical (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i="1" baseline="-25000" dirty="0"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acc>
                  </m:oMath>
                </a14:m>
                <a:r>
                  <a:rPr lang="en-US" dirty="0"/>
                  <a:t>)</a:t>
                </a:r>
              </a:p>
              <a:p>
                <a:pPr lvl="1"/>
                <a:r>
                  <a:rPr lang="en-US" dirty="0"/>
                  <a:t>Poisson regression: </a:t>
                </a:r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i="1" baseline="-250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CA" sz="2400" b="0" i="1" dirty="0">
                    <a:solidFill>
                      <a:schemeClr val="tx2"/>
                    </a:solidFill>
                  </a:rPr>
                  <a:t> ~ </a:t>
                </a:r>
                <a:r>
                  <a:rPr lang="en-CA" dirty="0">
                    <a:solidFill>
                      <a:schemeClr val="tx2"/>
                    </a:solidFill>
                  </a:rPr>
                  <a:t>Poisson</a:t>
                </a:r>
                <a:r>
                  <a:rPr lang="en-CA" sz="2400" b="0" dirty="0">
                    <a:solidFill>
                      <a:schemeClr val="tx2"/>
                    </a:solidFill>
                  </a:rPr>
                  <a:t> (</a:t>
                </a:r>
                <a14:m>
                  <m:oMath xmlns:m="http://schemas.openxmlformats.org/officeDocument/2006/math">
                    <m:r>
                      <a:rPr lang="en-CA" sz="24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</m:oMath>
                </a14:m>
                <a:r>
                  <a:rPr lang="en-CA" sz="2400" b="0" baseline="-25000" dirty="0" err="1">
                    <a:solidFill>
                      <a:schemeClr val="tx2"/>
                    </a:solidFill>
                  </a:rPr>
                  <a:t>i</a:t>
                </a:r>
                <a:r>
                  <a:rPr lang="en-CA" sz="2400" b="0" baseline="-25000" dirty="0">
                    <a:solidFill>
                      <a:schemeClr val="tx2"/>
                    </a:solidFill>
                  </a:rPr>
                  <a:t> </a:t>
                </a:r>
                <a:r>
                  <a:rPr lang="en-CA" sz="2400" b="0" dirty="0">
                    <a:solidFill>
                      <a:schemeClr val="tx2"/>
                    </a:solidFill>
                  </a:rPr>
                  <a:t>), </a:t>
                </a:r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</m:oMath>
                </a14:m>
                <a:r>
                  <a:rPr lang="en-CA" sz="2400" b="0" dirty="0">
                    <a:solidFill>
                      <a:schemeClr val="tx2"/>
                    </a:solidFill>
                  </a:rPr>
                  <a:t>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m:rPr>
                            <m:nor/>
                          </m:rPr>
                          <a:rPr lang="en-CA" dirty="0">
                            <a:solidFill>
                              <a:schemeClr val="tx2"/>
                            </a:solidFill>
                          </a:rPr>
                          <m:t> </m:t>
                        </m:r>
                      </m:sup>
                    </m:sSup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A89841A-66B8-0E0B-D90E-5648BBE316A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01882" y="2333297"/>
                <a:ext cx="11768445" cy="4023053"/>
              </a:xfrm>
              <a:blipFill>
                <a:blip r:embed="rId3"/>
                <a:stretch>
                  <a:fillRect l="-754" t="-3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3712D2-931C-D3CC-393C-8E721FABC5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Based on Danilo's slides</a:t>
            </a:r>
          </a:p>
        </p:txBody>
      </p:sp>
    </p:spTree>
    <p:extLst>
      <p:ext uri="{BB962C8B-B14F-4D97-AF65-F5344CB8AC3E}">
        <p14:creationId xmlns:p14="http://schemas.microsoft.com/office/powerpoint/2010/main" val="39200879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D6184-70B4-BB59-0CE9-E47106F81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Exponential family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AC91ACD8-8176-4855-D742-EDFAB6652D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65646" y="1728216"/>
            <a:ext cx="5979587" cy="494824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4F1B5E-88B3-6C75-F008-24FFA11E9C50}"/>
              </a:ext>
            </a:extLst>
          </p:cNvPr>
          <p:cNvSpPr txBox="1"/>
          <p:nvPr/>
        </p:nvSpPr>
        <p:spPr>
          <a:xfrm>
            <a:off x="916657" y="2374466"/>
            <a:ext cx="304898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Floor and ceiling effect</a:t>
            </a:r>
          </a:p>
        </p:txBody>
      </p:sp>
    </p:spTree>
    <p:extLst>
      <p:ext uri="{BB962C8B-B14F-4D97-AF65-F5344CB8AC3E}">
        <p14:creationId xmlns:p14="http://schemas.microsoft.com/office/powerpoint/2010/main" val="1728386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8C82F-7B53-A907-708E-FD2EB4674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Loss of strict additivity and linearity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2A87F2-F629-3457-BBB8-58B43F0F3A6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/>
                  <a:t>All input variables are wrapped in link functions, it can be tricky to interpret variables by their parameters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sz="280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sz="2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sz="28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.</a:t>
                </a:r>
              </a:p>
              <a:p>
                <a:pPr lvl="1"/>
                <a:r>
                  <a:rPr lang="en-US" dirty="0"/>
                  <a:t>Poisson regression: </a:t>
                </a:r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CA" i="1" baseline="-2500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CA" sz="2000" b="0" i="1" dirty="0">
                    <a:solidFill>
                      <a:schemeClr val="tx2"/>
                    </a:solidFill>
                  </a:rPr>
                  <a:t> =</a:t>
                </a:r>
                <a14:m>
                  <m:oMath xmlns:m="http://schemas.openxmlformats.org/officeDocument/2006/math"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g</m:t>
                    </m:r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=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CA" b="0" i="1" smtClean="0"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CA" i="0">
                            <a:latin typeface="Cambria Math" panose="020405030504060302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CA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𝜇</m:t>
                            </m:r>
                            <m:r>
                              <a:rPr lang="en-CA" b="0" i="1" baseline="-2500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𝑖</m:t>
                            </m:r>
                          </m:e>
                        </m:d>
                      </m:e>
                    </m:func>
                  </m:oMath>
                </a14:m>
                <a:r>
                  <a:rPr lang="en-CA" b="0" i="1" dirty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CA" b="0" dirty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=</a:t>
                </a:r>
                <a:r>
                  <a:rPr lang="en-CA" b="0" i="1" dirty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CA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+…+</m:t>
                    </m:r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CA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𝑖𝑝</m:t>
                        </m:r>
                      </m:sub>
                    </m:sSub>
                  </m:oMath>
                </a14:m>
                <a:endParaRPr lang="en-CA" b="0" i="1" dirty="0">
                  <a:solidFill>
                    <a:schemeClr val="tx2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</m:oMath>
                </a14:m>
                <a:r>
                  <a:rPr lang="en-CA" sz="2000" b="0" dirty="0">
                    <a:solidFill>
                      <a:schemeClr val="tx2"/>
                    </a:solidFill>
                  </a:rPr>
                  <a:t>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2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+…+</m:t>
                        </m:r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𝑖𝑝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dirty="0"/>
                  <a:t>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p>
                    </m:sSup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CA" sz="16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6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b="0" i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a:rPr lang="en-CA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∗…∗</m:t>
                    </m:r>
                    <m:sSup>
                      <m:sSupPr>
                        <m:ctrlPr>
                          <a:rPr lang="en-CA" sz="1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CA" b="0" i="0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p</m:t>
                            </m:r>
                          </m:sub>
                        </m:sSub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sup>
                    </m:sSup>
                  </m:oMath>
                </a14:m>
                <a:endParaRPr lang="en-US" dirty="0"/>
              </a:p>
              <a:p>
                <a:pPr lvl="1"/>
                <a14:m>
                  <m:oMath xmlns:m="http://schemas.openxmlformats.org/officeDocument/2006/math">
                    <m:r>
                      <a:rPr lang="en-CA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CA" b="0" i="1" baseline="-2500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’ 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(</m:t>
                            </m:r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CA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+1)</m:t>
                        </m:r>
                        <m:r>
                          <a:rPr lang="en-CA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+…+</m:t>
                        </m:r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  <m:sSub>
                          <m:sSubPr>
                            <m:ctrlP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𝑖𝑝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dirty="0"/>
                  <a:t> =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sz="180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sup>
                    </m:sSup>
                    <m:r>
                      <a:rPr lang="en-CA" sz="18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∗</m:t>
                    </m:r>
                    <m:sSup>
                      <m:sSupPr>
                        <m:ctrlP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sz="180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  <m:r>
                      <a:rPr lang="en-CA" sz="1800" i="1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∗…∗</m:t>
                    </m:r>
                    <m:sSup>
                      <m:sSupPr>
                        <m:ctrlP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CA" sz="180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p</m:t>
                            </m:r>
                          </m:sub>
                        </m:sSub>
                        <m:sSub>
                          <m:sSubPr>
                            <m:ctrlP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𝑋</m:t>
                            </m:r>
                          </m:e>
                          <m:sub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</m:sub>
                        </m:sSub>
                      </m:sup>
                    </m:sSup>
                    <m:r>
                      <a:rPr lang="en-CA" sz="1800" b="0" i="1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</a:rPr>
                      <m:t>∗ </m:t>
                    </m:r>
                    <m:sSup>
                      <m:sSupPr>
                        <m:ctrlP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sz="180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baseline="-25000" dirty="0"/>
                  <a:t> </a:t>
                </a:r>
                <a:r>
                  <a:rPr lang="en-US" dirty="0"/>
                  <a:t>=</a:t>
                </a:r>
                <a:r>
                  <a:rPr lang="en-US" baseline="-25000" dirty="0"/>
                  <a:t> </a:t>
                </a:r>
                <a14:m>
                  <m:oMath xmlns:m="http://schemas.openxmlformats.org/officeDocument/2006/math">
                    <m:r>
                      <a:rPr lang="en-CA" i="1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m:rPr>
                        <m:nor/>
                      </m:rPr>
                      <a:rPr lang="en-CA" baseline="-25000" dirty="0" err="1">
                        <a:solidFill>
                          <a:schemeClr val="tx2"/>
                        </a:solidFill>
                      </a:rPr>
                      <m:t>i</m:t>
                    </m:r>
                  </m:oMath>
                </a14:m>
                <a:r>
                  <a:rPr lang="en-CA" sz="1800" dirty="0">
                    <a:solidFill>
                      <a:schemeClr val="tx2"/>
                    </a:solidFill>
                  </a:rPr>
                  <a:t> *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CA" sz="18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p>
                        <m:sSub>
                          <m:sSubPr>
                            <m:ctrlP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sz="18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sz="180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sup>
                    </m:sSup>
                  </m:oMath>
                </a14:m>
                <a:r>
                  <a:rPr lang="en-US" sz="1800" baseline="-25000" dirty="0"/>
                  <a:t> </a:t>
                </a:r>
                <a:r>
                  <a:rPr lang="en-US" sz="1800" dirty="0">
                    <a:sym typeface="Wingdings" pitchFamily="2" charset="2"/>
                  </a:rPr>
                  <a:t> multiplicative effect.</a:t>
                </a:r>
                <a:endParaRPr lang="en-US" sz="1800" baseline="-25000" dirty="0"/>
              </a:p>
              <a:p>
                <a:pPr lvl="1"/>
                <a:endParaRPr lang="en-US" baseline="30000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312A87F2-F629-3457-BBB8-58B43F0F3A6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998" t="-13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26279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9F3C6-34C3-B361-C4A9-88ED6DD94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Extensions of </a:t>
            </a:r>
            <a:r>
              <a:rPr lang="en-US" dirty="0" err="1"/>
              <a:t>GizedLM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3AECF-FD34-127A-2205-F2C960BB6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b="1" dirty="0"/>
              <a:t>Generalized additive model (GAM)</a:t>
            </a:r>
          </a:p>
          <a:p>
            <a:r>
              <a:rPr lang="en-CA" b="1" dirty="0"/>
              <a:t>Generalized linear mixed model (GLMM)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3805916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21213D"/>
      </a:dk2>
      <a:lt2>
        <a:srgbClr val="E5E2E8"/>
      </a:lt2>
      <a:accent1>
        <a:srgbClr val="67B321"/>
      </a:accent1>
      <a:accent2>
        <a:srgbClr val="99A914"/>
      </a:accent2>
      <a:accent3>
        <a:srgbClr val="CC9826"/>
      </a:accent3>
      <a:accent4>
        <a:srgbClr val="D44C19"/>
      </a:accent4>
      <a:accent5>
        <a:srgbClr val="E52A45"/>
      </a:accent5>
      <a:accent6>
        <a:srgbClr val="D41981"/>
      </a:accent6>
      <a:hlink>
        <a:srgbClr val="BF423F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4168</TotalTime>
  <Words>957</Words>
  <Application>Microsoft Macintosh PowerPoint</Application>
  <PresentationFormat>Widescreen</PresentationFormat>
  <Paragraphs>80</Paragraphs>
  <Slides>8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</vt:lpstr>
      <vt:lpstr>Calibri</vt:lpstr>
      <vt:lpstr>Cambria Math</vt:lpstr>
      <vt:lpstr>AccentBoxVTI</vt:lpstr>
      <vt:lpstr>Statsjam: General Linear Model vs Generalized Linear Model</vt:lpstr>
      <vt:lpstr>Recap of Last week on Linearity and Additivity</vt:lpstr>
      <vt:lpstr>General Linear Model – Gaussian assumption!</vt:lpstr>
      <vt:lpstr>Strict additivity and linearity</vt:lpstr>
      <vt:lpstr>Generalized Linear Model (GizedLM)</vt:lpstr>
      <vt:lpstr>Exponential family</vt:lpstr>
      <vt:lpstr>Loss of strict additivity and linearity</vt:lpstr>
      <vt:lpstr>Common Extensions of GizedLM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Statsjam: General Linear Model vs Generalized Linear Model</dc:title>
  <dc:creator>Zilong Wang</dc:creator>
  <cp:lastModifiedBy>Zilong Wang</cp:lastModifiedBy>
  <cp:revision>5</cp:revision>
  <dcterms:created xsi:type="dcterms:W3CDTF">2022-09-30T21:16:44Z</dcterms:created>
  <dcterms:modified xsi:type="dcterms:W3CDTF">2022-10-03T18:46:04Z</dcterms:modified>
</cp:coreProperties>
</file>

<file path=docProps/thumbnail.jpeg>
</file>